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366" r:id="rId2"/>
    <p:sldId id="364" r:id="rId3"/>
    <p:sldId id="372" r:id="rId4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C8FDD"/>
    <a:srgbClr val="6364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4118" autoAdjust="0"/>
    <p:restoredTop sz="98589" autoAdjust="0"/>
  </p:normalViewPr>
  <p:slideViewPr>
    <p:cSldViewPr snapToObjects="1" showGuides="1">
      <p:cViewPr>
        <p:scale>
          <a:sx n="100" d="100"/>
          <a:sy n="100" d="100"/>
        </p:scale>
        <p:origin x="-1272" y="-3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A91FEB5D-9044-4999-A90A-9AE93C6D837C}" type="datetimeFigureOut">
              <a:rPr lang="en-US" smtClean="0"/>
              <a:pPr/>
              <a:t>3/14/2014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8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8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1A163A4-8D99-4FD4-8570-66F98704C44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4137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FOT_title page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90672"/>
            <a:ext cx="7772400" cy="685800"/>
          </a:xfrm>
        </p:spPr>
        <p:txBody>
          <a:bodyPr anchor="t" anchorCtr="0">
            <a:normAutofit/>
          </a:bodyPr>
          <a:lstStyle>
            <a:lvl1pPr algn="ctr"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776472"/>
            <a:ext cx="7772400" cy="457200"/>
          </a:xfrm>
        </p:spPr>
        <p:txBody>
          <a:bodyPr/>
          <a:lstStyle>
            <a:lvl1pPr marL="0" indent="0" algn="ctr">
              <a:buNone/>
              <a:defRPr i="1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2999"/>
            <a:ext cx="8229600" cy="52578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42999"/>
            <a:ext cx="4005072" cy="5257800"/>
          </a:xfrm>
        </p:spPr>
        <p:txBody>
          <a:bodyPr/>
          <a:lstStyle>
            <a:lvl1pPr>
              <a:defRPr sz="23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90872" y="1142999"/>
            <a:ext cx="4005072" cy="5257800"/>
          </a:xfrm>
        </p:spPr>
        <p:txBody>
          <a:bodyPr/>
          <a:lstStyle>
            <a:lvl1pPr>
              <a:defRPr sz="23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FOT_header bar.jp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0" y="0"/>
            <a:ext cx="9144000" cy="9144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14400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42999"/>
            <a:ext cx="8229600" cy="50292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400" kern="1200">
          <a:solidFill>
            <a:schemeClr val="bg1"/>
          </a:solidFill>
          <a:latin typeface="Georgia"/>
          <a:ea typeface="+mj-ea"/>
          <a:cs typeface="Georgia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Arial"/>
        </a:defRPr>
      </a:lvl1pPr>
      <a:lvl2pPr marL="517525" indent="-60325" algn="l" defTabSz="457200" rtl="0" eaLnBrk="1" latinLnBrk="0" hangingPunct="1">
        <a:spcBef>
          <a:spcPct val="20000"/>
        </a:spcBef>
        <a:buSzPct val="85000"/>
        <a:buFont typeface="Arial"/>
        <a:buChar char="•"/>
        <a:defRPr sz="2100" b="0" i="1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Arial"/>
        </a:defRPr>
      </a:lvl2pPr>
      <a:lvl3pPr marL="971550" indent="-57150" algn="l" defTabSz="457200" rtl="0" eaLnBrk="1" latinLnBrk="0" hangingPunct="1">
        <a:spcBef>
          <a:spcPct val="20000"/>
        </a:spcBef>
        <a:buSzPct val="85000"/>
        <a:buFont typeface="Arial"/>
        <a:buChar char="•"/>
        <a:defRPr sz="2100" b="0" i="1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Arial"/>
        </a:defRPr>
      </a:lvl3pPr>
      <a:lvl4pPr marL="1427163" indent="-55563" algn="l" defTabSz="457200" rtl="0" eaLnBrk="1" latinLnBrk="0" hangingPunct="1">
        <a:spcBef>
          <a:spcPct val="20000"/>
        </a:spcBef>
        <a:buSzPct val="85000"/>
        <a:buFont typeface="Arial"/>
        <a:buChar char="•"/>
        <a:defRPr sz="2100" b="0" i="1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Arial"/>
        </a:defRPr>
      </a:lvl4pPr>
      <a:lvl5pPr marL="1889125" indent="-60325" algn="l" defTabSz="457200" rtl="0" eaLnBrk="1" latinLnBrk="0" hangingPunct="1">
        <a:spcBef>
          <a:spcPct val="20000"/>
        </a:spcBef>
        <a:buSzPct val="85000"/>
        <a:buFont typeface="Arial"/>
        <a:buChar char="•"/>
        <a:defRPr sz="2100" b="0" i="1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Communications Grid </a:t>
            </a:r>
            <a:br>
              <a:rPr lang="en-US" dirty="0" smtClean="0"/>
            </a:br>
            <a:r>
              <a:rPr lang="en-US" sz="2200" i="1" dirty="0" smtClean="0"/>
              <a:t>by </a:t>
            </a:r>
            <a:r>
              <a:rPr lang="en-US" sz="2200" i="1" dirty="0" smtClean="0"/>
              <a:t>Medium by Target</a:t>
            </a:r>
            <a:endParaRPr lang="en-US" sz="2200" i="1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75206375"/>
              </p:ext>
            </p:extLst>
          </p:nvPr>
        </p:nvGraphicFramePr>
        <p:xfrm>
          <a:off x="228602" y="1066800"/>
          <a:ext cx="8458198" cy="527812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295398"/>
                <a:gridCol w="819151"/>
                <a:gridCol w="1106223"/>
                <a:gridCol w="1008326"/>
                <a:gridCol w="1057275"/>
                <a:gridCol w="1057275"/>
                <a:gridCol w="1057275"/>
                <a:gridCol w="1057275"/>
              </a:tblGrid>
              <a:tr h="685800">
                <a:tc gridSpan="8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i="0" u="sng" dirty="0" smtClean="0">
                          <a:solidFill>
                            <a:schemeClr val="tx1"/>
                          </a:solidFill>
                        </a:rPr>
                        <a:t>Goal</a:t>
                      </a:r>
                      <a:r>
                        <a:rPr lang="en-US" i="0" u="none" dirty="0" smtClean="0">
                          <a:solidFill>
                            <a:schemeClr val="tx1"/>
                          </a:solidFill>
                        </a:rPr>
                        <a:t>: Motivate people to donate on Giving Day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i="0" u="sng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i="0" u="sng" dirty="0" smtClean="0">
                          <a:solidFill>
                            <a:schemeClr val="tx1"/>
                          </a:solidFill>
                        </a:rPr>
                        <a:t>Key Message: 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i="1" dirty="0" smtClean="0">
                          <a:solidFill>
                            <a:schemeClr val="tx1"/>
                          </a:solidFill>
                        </a:rPr>
                        <a:t>On North Texas Giving Day, your dollars go further</a:t>
                      </a:r>
                      <a:r>
                        <a:rPr lang="en-US" i="1" baseline="0" dirty="0" smtClean="0">
                          <a:solidFill>
                            <a:schemeClr val="tx1"/>
                          </a:solidFill>
                        </a:rPr>
                        <a:t> for your favorite cause!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4"/>
                    </a:solidFill>
                  </a:tcPr>
                </a:tc>
              </a:tr>
              <a:tr h="370840">
                <a:tc rowSpan="2"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 gridSpan="7"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Medium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Web</a:t>
                      </a:r>
                    </a:p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PR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Events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Direct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Email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Social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Paid/ Donated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u="sng" dirty="0" smtClean="0"/>
                        <a:t>Targets: </a:t>
                      </a:r>
                    </a:p>
                    <a:p>
                      <a:r>
                        <a:rPr lang="en-US" dirty="0" smtClean="0"/>
                        <a:t>Donor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800" baseline="0" dirty="0" smtClean="0"/>
                        <a:t>CFT Website: News, Registrations, 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800" dirty="0" smtClean="0"/>
                        <a:t> DB</a:t>
                      </a:r>
                      <a:r>
                        <a:rPr lang="en-US" sz="800" baseline="0" dirty="0" smtClean="0"/>
                        <a:t> Website: News, Toolkits, YouTube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None/>
                      </a:pPr>
                      <a:r>
                        <a:rPr lang="en-US" sz="800" baseline="0" dirty="0" smtClean="0"/>
                        <a:t>Experienced as a member of the Community: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800" dirty="0" smtClean="0"/>
                        <a:t> </a:t>
                      </a:r>
                      <a:r>
                        <a:rPr lang="en-US" sz="800" baseline="0" dirty="0" smtClean="0"/>
                        <a:t>NTGD success </a:t>
                      </a:r>
                      <a:r>
                        <a:rPr lang="en-US" sz="800" baseline="0" dirty="0" smtClean="0"/>
                        <a:t>stories</a:t>
                      </a:r>
                      <a:endParaRPr lang="en-US" sz="800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800" baseline="0" dirty="0" smtClean="0"/>
                        <a:t>9/14 Donor Breakfast to celebrate with prize-winning nonprofits  featured on </a:t>
                      </a:r>
                      <a:r>
                        <a:rPr lang="en-US" sz="800" baseline="0" dirty="0" smtClean="0"/>
                        <a:t>TV at </a:t>
                      </a:r>
                      <a:r>
                        <a:rPr lang="en-US" sz="800" baseline="0" dirty="0" smtClean="0"/>
                        <a:t>Victory Plaza 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endParaRPr lang="en-US" sz="800" baseline="0" dirty="0" smtClean="0"/>
                    </a:p>
                    <a:p>
                      <a:pPr>
                        <a:buFont typeface="Arial" pitchFamily="34" charset="0"/>
                        <a:buChar char="•"/>
                      </a:pPr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800" baseline="0" dirty="0" smtClean="0"/>
                        <a:t>Newsletter recap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800" baseline="0" dirty="0" smtClean="0"/>
                        <a:t>Give early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800" baseline="0" dirty="0" smtClean="0"/>
                        <a:t>The role NTGD plays in fulfilling </a:t>
                      </a:r>
                      <a:r>
                        <a:rPr lang="en-US" sz="800" baseline="0" dirty="0" smtClean="0"/>
                        <a:t>mission</a:t>
                      </a:r>
                      <a:endParaRPr lang="en-US" sz="800" baseline="0" dirty="0" smtClean="0"/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800" baseline="0" dirty="0" smtClean="0"/>
                        <a:t>Include invitation to include friends and family at Plaza event</a:t>
                      </a:r>
                    </a:p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800" baseline="0" dirty="0" smtClean="0"/>
                        <a:t>Celebrate NTGD nonprofit successes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800" baseline="0" dirty="0" smtClean="0"/>
                        <a:t>Make sure your nonprofits are participating!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800" baseline="0" dirty="0" smtClean="0"/>
                        <a:t>New social sharing feature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800" baseline="0" dirty="0" smtClean="0"/>
                        <a:t> CFT channels: 2x week</a:t>
                      </a:r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None/>
                      </a:pPr>
                      <a:r>
                        <a:rPr lang="en-US" sz="800" baseline="0" dirty="0" smtClean="0"/>
                        <a:t>Experienced as a member of the Community: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800" dirty="0" smtClean="0"/>
                        <a:t> </a:t>
                      </a:r>
                      <a:r>
                        <a:rPr lang="en-US" sz="800" dirty="0" smtClean="0"/>
                        <a:t>TV </a:t>
                      </a:r>
                      <a:r>
                        <a:rPr lang="en-US" sz="800" dirty="0" smtClean="0"/>
                        <a:t>partnership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800" dirty="0" smtClean="0"/>
                        <a:t>Good Morning Texas</a:t>
                      </a:r>
                      <a:endParaRPr lang="en-US" sz="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Community At</a:t>
                      </a:r>
                      <a:r>
                        <a:rPr lang="en-US" baseline="0" dirty="0" smtClean="0"/>
                        <a:t> Large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800" dirty="0" smtClean="0"/>
                        <a:t>DB</a:t>
                      </a:r>
                      <a:r>
                        <a:rPr lang="en-US" sz="800" baseline="0" dirty="0" smtClean="0"/>
                        <a:t> Website: News, Toolkits, YouTube, CFT’s role as </a:t>
                      </a:r>
                      <a:r>
                        <a:rPr lang="en-US" sz="800" baseline="0" dirty="0" smtClean="0"/>
                        <a:t>underwriter</a:t>
                      </a:r>
                      <a:endParaRPr lang="en-US" sz="800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800" baseline="0" dirty="0" smtClean="0"/>
                        <a:t>NTGD success stories</a:t>
                      </a:r>
                    </a:p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800" baseline="0" dirty="0" smtClean="0"/>
                        <a:t>Celebrate past NTGD nonprofit successes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800" baseline="0" dirty="0" smtClean="0"/>
                        <a:t>Link to feature stories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800" baseline="0" dirty="0" smtClean="0"/>
                        <a:t>The gift of unrestricted funds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800" baseline="0" dirty="0" smtClean="0"/>
                        <a:t>How matching works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800" baseline="0" dirty="0" smtClean="0"/>
                        <a:t>Set up profile early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800" baseline="0" dirty="0" smtClean="0"/>
                        <a:t>New social sharing feature</a:t>
                      </a:r>
                      <a:endParaRPr lang="en-US" sz="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800" dirty="0" smtClean="0"/>
                        <a:t> </a:t>
                      </a:r>
                      <a:r>
                        <a:rPr lang="en-US" sz="800" dirty="0" smtClean="0"/>
                        <a:t>TV </a:t>
                      </a:r>
                      <a:r>
                        <a:rPr lang="en-US" sz="800" dirty="0" smtClean="0"/>
                        <a:t>partnership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800" dirty="0" smtClean="0"/>
                        <a:t> Good Morning Texas</a:t>
                      </a:r>
                    </a:p>
                    <a:p>
                      <a:pPr>
                        <a:buFont typeface="Arial" pitchFamily="34" charset="0"/>
                        <a:buNone/>
                      </a:pPr>
                      <a:r>
                        <a:rPr lang="en-US" sz="800" dirty="0" smtClean="0"/>
                        <a:t> 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Nonprofits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800" dirty="0" smtClean="0"/>
                        <a:t> DB</a:t>
                      </a:r>
                      <a:r>
                        <a:rPr lang="en-US" sz="800" baseline="0" dirty="0" smtClean="0"/>
                        <a:t> Website: News, Toolkits, YouTube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800" baseline="0" dirty="0" smtClean="0"/>
                        <a:t> CFT Website: News, Registrations, </a:t>
                      </a:r>
                      <a:endParaRPr lang="en-US" sz="800" dirty="0" smtClean="0"/>
                    </a:p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800" baseline="0" dirty="0" smtClean="0"/>
                        <a:t>NTGD success stories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800" baseline="0" dirty="0" smtClean="0"/>
                        <a:t>6/14 </a:t>
                      </a:r>
                      <a:r>
                        <a:rPr lang="en-US" sz="800" baseline="0" dirty="0" smtClean="0"/>
                        <a:t>Plaza celebration</a:t>
                      </a:r>
                    </a:p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800" baseline="0" dirty="0" smtClean="0"/>
                        <a:t>6/14 </a:t>
                      </a:r>
                      <a:r>
                        <a:rPr lang="en-US" sz="800" baseline="0" dirty="0" smtClean="0"/>
                        <a:t>prize-winning </a:t>
                      </a:r>
                      <a:r>
                        <a:rPr lang="en-US" sz="800" baseline="0" dirty="0" smtClean="0"/>
                        <a:t>nonprofits  featured on </a:t>
                      </a:r>
                      <a:r>
                        <a:rPr lang="en-US" sz="800" baseline="0" dirty="0" smtClean="0"/>
                        <a:t>TV at </a:t>
                      </a:r>
                      <a:r>
                        <a:rPr lang="en-US" sz="800" baseline="0" dirty="0" smtClean="0"/>
                        <a:t>Victory Plaza </a:t>
                      </a:r>
                    </a:p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800" dirty="0" smtClean="0"/>
                        <a:t>NTGD</a:t>
                      </a:r>
                      <a:r>
                        <a:rPr lang="en-US" sz="800" baseline="0" dirty="0" smtClean="0"/>
                        <a:t> prep:  kickoffs, workshops, webinars, emails, social</a:t>
                      </a:r>
                      <a:endParaRPr lang="en-US" sz="800" dirty="0" smtClean="0"/>
                    </a:p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DB channels daily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Content repurposed by nonprofits to their channels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Additional assets available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YouTube links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800" dirty="0" smtClean="0"/>
                        <a:t> </a:t>
                      </a:r>
                      <a:r>
                        <a:rPr lang="en-US" sz="800" dirty="0" smtClean="0"/>
                        <a:t>TV </a:t>
                      </a:r>
                      <a:r>
                        <a:rPr lang="en-US" sz="800" dirty="0" smtClean="0"/>
                        <a:t>partnership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800" dirty="0" smtClean="0"/>
                        <a:t>Good Morning Texas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endParaRPr kumimoji="0" lang="en-US" sz="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9262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914400"/>
          </a:xfrm>
        </p:spPr>
        <p:txBody>
          <a:bodyPr/>
          <a:lstStyle/>
          <a:p>
            <a:r>
              <a:rPr lang="en-US" dirty="0" smtClean="0"/>
              <a:t>Annual Communications </a:t>
            </a:r>
            <a:r>
              <a:rPr lang="en-US" dirty="0" smtClean="0"/>
              <a:t>by Audience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95656534"/>
              </p:ext>
            </p:extLst>
          </p:nvPr>
        </p:nvGraphicFramePr>
        <p:xfrm>
          <a:off x="228602" y="1752600"/>
          <a:ext cx="8458198" cy="32156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295399"/>
                <a:gridCol w="1121229"/>
                <a:gridCol w="1264255"/>
                <a:gridCol w="1152373"/>
                <a:gridCol w="1208314"/>
                <a:gridCol w="1208314"/>
                <a:gridCol w="1208314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Target</a:t>
                      </a:r>
                      <a:endParaRPr lang="en-US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Prep months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Sept</a:t>
                      </a:r>
                    </a:p>
                    <a:p>
                      <a:r>
                        <a:rPr lang="en-US" sz="1100" dirty="0" smtClean="0"/>
                        <a:t>Key Message: North </a:t>
                      </a:r>
                      <a:r>
                        <a:rPr lang="en-US" sz="1100" dirty="0" smtClean="0"/>
                        <a:t>Texas Giving </a:t>
                      </a:r>
                      <a:r>
                        <a:rPr lang="en-US" sz="1100" dirty="0" smtClean="0"/>
                        <a:t>Day</a:t>
                      </a:r>
                      <a:endParaRPr lang="en-US" sz="11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Oct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Key Message: Give where you live</a:t>
                      </a:r>
                      <a:endParaRPr lang="en-US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Nov-Dec</a:t>
                      </a:r>
                    </a:p>
                    <a:p>
                      <a:r>
                        <a:rPr lang="en-US" sz="1050" dirty="0" smtClean="0"/>
                        <a:t>Key Message: Year-End </a:t>
                      </a:r>
                      <a:r>
                        <a:rPr lang="en-US" sz="1050" dirty="0" smtClean="0"/>
                        <a:t>Giving</a:t>
                      </a:r>
                      <a:endParaRPr lang="en-US" sz="1050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Jan-Mar</a:t>
                      </a:r>
                    </a:p>
                    <a:p>
                      <a:r>
                        <a:rPr lang="en-US" sz="1100" dirty="0" smtClean="0"/>
                        <a:t>Key Message:</a:t>
                      </a:r>
                      <a:r>
                        <a:rPr lang="en-US" sz="1100" baseline="0" dirty="0" smtClean="0"/>
                        <a:t> </a:t>
                      </a:r>
                      <a:r>
                        <a:rPr lang="en-US" sz="1100" dirty="0" smtClean="0"/>
                        <a:t>Making a Difference</a:t>
                      </a:r>
                      <a:endParaRPr lang="en-US" sz="1100" dirty="0" smtClean="0"/>
                    </a:p>
                    <a:p>
                      <a:endParaRPr lang="en-US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April-June</a:t>
                      </a:r>
                    </a:p>
                    <a:p>
                      <a:r>
                        <a:rPr lang="en-US" sz="1200" b="0" dirty="0" smtClean="0"/>
                        <a:t>Key Message: Family Giving</a:t>
                      </a:r>
                      <a:endParaRPr lang="en-US" b="0" dirty="0"/>
                    </a:p>
                  </a:txBody>
                  <a:tcPr>
                    <a:solidFill>
                      <a:schemeClr val="accent5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Donor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800" baseline="0" dirty="0" smtClean="0"/>
                        <a:t>NTGD </a:t>
                      </a:r>
                      <a:r>
                        <a:rPr lang="en-US" sz="800" baseline="0" dirty="0" smtClean="0"/>
                        <a:t>success stories</a:t>
                      </a:r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9/1-13:NTGD email </a:t>
                      </a:r>
                      <a:r>
                        <a:rPr kumimoji="0" lang="en-US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reminders</a:t>
                      </a:r>
                      <a:endParaRPr kumimoji="0" lang="en-US" sz="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NTGD give in person, results email , in annual and in Newsletter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800" dirty="0" smtClean="0"/>
                        <a:t> </a:t>
                      </a:r>
                      <a:r>
                        <a:rPr lang="en-US" sz="800" dirty="0" smtClean="0"/>
                        <a:t>Education event</a:t>
                      </a:r>
                      <a:endParaRPr lang="en-US" sz="800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Annual Donor Event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Annual </a:t>
                      </a:r>
                      <a:r>
                        <a:rPr kumimoji="0" lang="en-US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Report </a:t>
                      </a:r>
                      <a:r>
                        <a:rPr kumimoji="0" lang="en-US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sent</a:t>
                      </a:r>
                      <a:endParaRPr kumimoji="0" lang="en-US" sz="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Family Giving event</a:t>
                      </a:r>
                      <a:endParaRPr kumimoji="0" lang="en-US" sz="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Newsletter</a:t>
                      </a:r>
                      <a:endParaRPr kumimoji="0" lang="en-US" sz="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Community At</a:t>
                      </a:r>
                      <a:r>
                        <a:rPr lang="en-US" baseline="0" dirty="0" smtClean="0"/>
                        <a:t> Large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NTGD success stories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endParaRPr kumimoji="0" lang="en-US" sz="8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Sept 13: NTGD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Announce </a:t>
                      </a:r>
                      <a:r>
                        <a:rPr kumimoji="0" lang="en-US" sz="8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new Advisory Council</a:t>
                      </a:r>
                      <a:endParaRPr kumimoji="0" lang="en-US" sz="8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Annual Donor Event photos, web, social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kumimoji="0" lang="en-US" sz="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endParaRPr kumimoji="0" lang="en-US" sz="8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endParaRPr kumimoji="0" lang="en-US" sz="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Nonprofits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800" dirty="0" smtClean="0"/>
                        <a:t>NTGD</a:t>
                      </a:r>
                      <a:r>
                        <a:rPr lang="en-US" sz="800" baseline="0" dirty="0" smtClean="0"/>
                        <a:t> prep:  kickoffs, workshops, webinars, emails, social</a:t>
                      </a:r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NTGD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800" dirty="0" smtClean="0"/>
                        <a:t> </a:t>
                      </a:r>
                      <a:r>
                        <a:rPr lang="en-US" sz="800" dirty="0" smtClean="0"/>
                        <a:t>Thank </a:t>
                      </a:r>
                      <a:r>
                        <a:rPr lang="en-US" sz="800" dirty="0" smtClean="0"/>
                        <a:t>you email and how to apply</a:t>
                      </a:r>
                      <a:r>
                        <a:rPr lang="en-US" sz="800" baseline="0" dirty="0" smtClean="0"/>
                        <a:t> 2013</a:t>
                      </a:r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Annual Report </a:t>
                      </a:r>
                      <a:r>
                        <a:rPr kumimoji="0" lang="en-US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emailed</a:t>
                      </a:r>
                      <a:endParaRPr kumimoji="0" lang="en-US" sz="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endParaRPr lang="en-US" sz="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kumimoji="0" lang="en-US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Application season</a:t>
                      </a:r>
                      <a:endParaRPr kumimoji="0" lang="en-US" sz="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9262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Donor Levels of Communication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68890979"/>
              </p:ext>
            </p:extLst>
          </p:nvPr>
        </p:nvGraphicFramePr>
        <p:xfrm>
          <a:off x="228602" y="1524000"/>
          <a:ext cx="8458198" cy="284988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295399"/>
                <a:gridCol w="1121229"/>
                <a:gridCol w="1264255"/>
                <a:gridCol w="1152373"/>
                <a:gridCol w="1208314"/>
                <a:gridCol w="1208314"/>
                <a:gridCol w="1208314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Target</a:t>
                      </a:r>
                      <a:endParaRPr lang="en-US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Prep months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Sept</a:t>
                      </a:r>
                    </a:p>
                    <a:p>
                      <a:r>
                        <a:rPr lang="en-US" sz="1100" dirty="0" smtClean="0"/>
                        <a:t>Key Message: North Texas Giving 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Oct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Key Message: Give where you live</a:t>
                      </a:r>
                      <a:endParaRPr lang="en-US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Nov-Dec</a:t>
                      </a:r>
                    </a:p>
                    <a:p>
                      <a:r>
                        <a:rPr lang="en-US" sz="1050" dirty="0" smtClean="0"/>
                        <a:t>Key Message: Year-End Giving</a:t>
                      </a:r>
                      <a:endParaRPr lang="en-US" sz="1050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Jan-Mar</a:t>
                      </a:r>
                    </a:p>
                    <a:p>
                      <a:r>
                        <a:rPr lang="en-US" sz="1100" dirty="0" smtClean="0"/>
                        <a:t>Key Message:</a:t>
                      </a:r>
                      <a:r>
                        <a:rPr lang="en-US" sz="1100" baseline="0" dirty="0" smtClean="0"/>
                        <a:t> </a:t>
                      </a:r>
                      <a:r>
                        <a:rPr lang="en-US" sz="1100" dirty="0" smtClean="0"/>
                        <a:t>Making a Difference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April-June</a:t>
                      </a:r>
                    </a:p>
                    <a:p>
                      <a:r>
                        <a:rPr lang="en-US" sz="1200" b="0" dirty="0" smtClean="0"/>
                        <a:t>Key Message: Family Giving</a:t>
                      </a:r>
                      <a:endParaRPr lang="en-US" b="0" dirty="0"/>
                    </a:p>
                  </a:txBody>
                  <a:tcPr>
                    <a:solidFill>
                      <a:schemeClr val="accent5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All </a:t>
                      </a:r>
                      <a:r>
                        <a:rPr lang="en-US" dirty="0" smtClean="0"/>
                        <a:t>Donors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800" baseline="0" dirty="0" smtClean="0"/>
                        <a:t>NTGD success stories</a:t>
                      </a:r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9/1-13:NTGD email </a:t>
                      </a:r>
                      <a:r>
                        <a:rPr kumimoji="0" lang="en-US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reminders</a:t>
                      </a:r>
                      <a:endParaRPr kumimoji="0" lang="en-US" sz="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NTGD give in person, results email , in annual and in Newsletter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800" dirty="0" smtClean="0"/>
                        <a:t> </a:t>
                      </a:r>
                      <a:r>
                        <a:rPr lang="en-US" sz="800" dirty="0" smtClean="0"/>
                        <a:t>Education </a:t>
                      </a:r>
                      <a:r>
                        <a:rPr lang="en-US" sz="800" dirty="0" smtClean="0"/>
                        <a:t>event</a:t>
                      </a:r>
                      <a:endParaRPr lang="en-US" sz="800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Annual Donor Event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Annual Report sent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Family Giving event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Newsletter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New </a:t>
                      </a:r>
                      <a:r>
                        <a:rPr lang="en-US" dirty="0" smtClean="0"/>
                        <a:t>Donors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800" dirty="0" smtClean="0"/>
                        <a:t> On-Boarding luncheon</a:t>
                      </a:r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endParaRPr kumimoji="0" lang="en-US" sz="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800" dirty="0" smtClean="0"/>
                        <a:t> On-Boarding luncheon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endParaRPr kumimoji="0" lang="en-US" sz="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Largest </a:t>
                      </a:r>
                      <a:r>
                        <a:rPr lang="en-US" dirty="0" smtClean="0"/>
                        <a:t>Donors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9/1-13:NTGD email to give early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endParaRPr kumimoji="0" lang="en-US" sz="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800" dirty="0" smtClean="0"/>
                        <a:t> </a:t>
                      </a:r>
                      <a:r>
                        <a:rPr lang="en-US" sz="800" dirty="0" smtClean="0"/>
                        <a:t>personal  call/visit</a:t>
                      </a:r>
                      <a:endParaRPr lang="en-US" sz="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endParaRPr kumimoji="0" lang="en-US" sz="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9262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474746"/>
      </a:dk2>
      <a:lt2>
        <a:srgbClr val="DDDEDD"/>
      </a:lt2>
      <a:accent1>
        <a:srgbClr val="C18531"/>
      </a:accent1>
      <a:accent2>
        <a:srgbClr val="933B30"/>
      </a:accent2>
      <a:accent3>
        <a:srgbClr val="7B943B"/>
      </a:accent3>
      <a:accent4>
        <a:srgbClr val="4F768C"/>
      </a:accent4>
      <a:accent5>
        <a:srgbClr val="988C6C"/>
      </a:accent5>
      <a:accent6>
        <a:srgbClr val="474746"/>
      </a:accent6>
      <a:hlink>
        <a:srgbClr val="C18531"/>
      </a:hlink>
      <a:folHlink>
        <a:srgbClr val="4F768C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12079</TotalTime>
  <Words>501</Words>
  <Application>Microsoft Office PowerPoint</Application>
  <PresentationFormat>On-screen Show (4:3)</PresentationFormat>
  <Paragraphs>117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Communications Grid  by Medium by Target</vt:lpstr>
      <vt:lpstr>Annual Communications by Audience</vt:lpstr>
      <vt:lpstr>Donor Levels of Communication</vt:lpstr>
    </vt:vector>
  </TitlesOfParts>
  <Company>RBMM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Melissa G Gonzalez</dc:creator>
  <cp:lastModifiedBy>Carol Goglia</cp:lastModifiedBy>
  <cp:revision>267</cp:revision>
  <cp:lastPrinted>2012-06-08T11:42:37Z</cp:lastPrinted>
  <dcterms:created xsi:type="dcterms:W3CDTF">2011-11-10T22:43:08Z</dcterms:created>
  <dcterms:modified xsi:type="dcterms:W3CDTF">2014-03-14T19:07:32Z</dcterms:modified>
</cp:coreProperties>
</file>